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7" r:id="rId3"/>
    <p:sldId id="268" r:id="rId4"/>
    <p:sldId id="264" r:id="rId5"/>
    <p:sldId id="265" r:id="rId6"/>
    <p:sldId id="266" r:id="rId7"/>
    <p:sldId id="270" r:id="rId8"/>
    <p:sldId id="271" r:id="rId9"/>
    <p:sldId id="273" r:id="rId10"/>
    <p:sldId id="272" r:id="rId11"/>
    <p:sldId id="274" r:id="rId12"/>
    <p:sldId id="263" r:id="rId13"/>
    <p:sldId id="275" r:id="rId14"/>
    <p:sldId id="261" r:id="rId15"/>
    <p:sldId id="279" r:id="rId16"/>
    <p:sldId id="284" r:id="rId17"/>
    <p:sldId id="276" r:id="rId18"/>
    <p:sldId id="277" r:id="rId19"/>
    <p:sldId id="278" r:id="rId20"/>
    <p:sldId id="280" r:id="rId21"/>
    <p:sldId id="283" r:id="rId22"/>
    <p:sldId id="262" r:id="rId23"/>
    <p:sldId id="25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CC0A38D0-675B-4D99-A7F7-CB367E281D39}" type="datetimeFigureOut">
              <a:rPr lang="en-US" smtClean="0"/>
              <a:t>6/24/2014</a:t>
            </a:fld>
            <a:endParaRPr lang="en-US"/>
          </a:p>
        </p:txBody>
      </p:sp>
      <p:sp>
        <p:nvSpPr>
          <p:cNvPr id="23" name="Slide Number Placeholder 22"/>
          <p:cNvSpPr>
            <a:spLocks noGrp="1"/>
          </p:cNvSpPr>
          <p:nvPr>
            <p:ph type="sldNum" sz="quarter" idx="11"/>
          </p:nvPr>
        </p:nvSpPr>
        <p:spPr/>
        <p:txBody>
          <a:bodyPr/>
          <a:lstStyle/>
          <a:p>
            <a:fld id="{895675C4-5CEE-4E84-92AA-08365D267083}"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0A38D0-675B-4D99-A7F7-CB367E281D39}" type="datetimeFigureOut">
              <a:rPr lang="en-US" smtClean="0"/>
              <a:t>6/24/2014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675C4-5CEE-4E84-92AA-08365D26708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0A38D0-675B-4D99-A7F7-CB367E281D39}" type="datetimeFigureOut">
              <a:rPr lang="en-US" smtClean="0"/>
              <a:t>6/24/2014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675C4-5CEE-4E84-92AA-08365D26708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CC0A38D0-675B-4D99-A7F7-CB367E281D39}" type="datetimeFigureOut">
              <a:rPr lang="en-US" smtClean="0"/>
              <a:t>6/24/2014</a:t>
            </a:fld>
            <a:endParaRPr lang="en-US"/>
          </a:p>
        </p:txBody>
      </p:sp>
      <p:sp>
        <p:nvSpPr>
          <p:cNvPr id="19" name="Slide Number Placeholder 18"/>
          <p:cNvSpPr>
            <a:spLocks noGrp="1"/>
          </p:cNvSpPr>
          <p:nvPr>
            <p:ph type="sldNum" sz="quarter" idx="15"/>
          </p:nvPr>
        </p:nvSpPr>
        <p:spPr/>
        <p:txBody>
          <a:bodyPr/>
          <a:lstStyle/>
          <a:p>
            <a:fld id="{895675C4-5CEE-4E84-92AA-08365D267083}"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CC0A38D0-675B-4D99-A7F7-CB367E281D39}" type="datetimeFigureOut">
              <a:rPr lang="en-US" smtClean="0"/>
              <a:t>6/24/2014</a:t>
            </a:fld>
            <a:endParaRPr lang="en-US"/>
          </a:p>
        </p:txBody>
      </p:sp>
      <p:sp>
        <p:nvSpPr>
          <p:cNvPr id="20" name="Slide Number Placeholder 19"/>
          <p:cNvSpPr>
            <a:spLocks noGrp="1"/>
          </p:cNvSpPr>
          <p:nvPr>
            <p:ph type="sldNum" sz="quarter" idx="11"/>
          </p:nvPr>
        </p:nvSpPr>
        <p:spPr/>
        <p:txBody>
          <a:bodyPr/>
          <a:lstStyle/>
          <a:p>
            <a:fld id="{895675C4-5CEE-4E84-92AA-08365D267083}"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CC0A38D0-675B-4D99-A7F7-CB367E281D39}" type="datetimeFigureOut">
              <a:rPr lang="en-US" smtClean="0"/>
              <a:t>6/24/2014</a:t>
            </a:fld>
            <a:endParaRPr lang="en-US"/>
          </a:p>
        </p:txBody>
      </p:sp>
      <p:sp>
        <p:nvSpPr>
          <p:cNvPr id="25" name="Slide Number Placeholder 24"/>
          <p:cNvSpPr>
            <a:spLocks noGrp="1"/>
          </p:cNvSpPr>
          <p:nvPr>
            <p:ph type="sldNum" sz="quarter" idx="16"/>
          </p:nvPr>
        </p:nvSpPr>
        <p:spPr/>
        <p:txBody>
          <a:bodyPr/>
          <a:lstStyle/>
          <a:p>
            <a:fld id="{895675C4-5CEE-4E84-92AA-08365D267083}" type="slidenum">
              <a:rPr lang="en-US" smtClean="0"/>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CC0A38D0-675B-4D99-A7F7-CB367E281D39}" type="datetimeFigureOut">
              <a:rPr lang="en-US" smtClean="0"/>
              <a:t>6/24/2014</a:t>
            </a:fld>
            <a:endParaRPr lang="en-US"/>
          </a:p>
        </p:txBody>
      </p:sp>
      <p:sp>
        <p:nvSpPr>
          <p:cNvPr id="24" name="Slide Number Placeholder 23"/>
          <p:cNvSpPr>
            <a:spLocks noGrp="1"/>
          </p:cNvSpPr>
          <p:nvPr>
            <p:ph type="sldNum" sz="quarter" idx="17"/>
          </p:nvPr>
        </p:nvSpPr>
        <p:spPr/>
        <p:txBody>
          <a:bodyPr/>
          <a:lstStyle/>
          <a:p>
            <a:fld id="{895675C4-5CEE-4E84-92AA-08365D267083}" type="slidenum">
              <a:rPr lang="en-US" smtClean="0"/>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CC0A38D0-675B-4D99-A7F7-CB367E281D39}" type="datetimeFigureOut">
              <a:rPr lang="en-US" smtClean="0"/>
              <a:t>6/24/2014</a:t>
            </a:fld>
            <a:endParaRPr lang="en-US"/>
          </a:p>
        </p:txBody>
      </p:sp>
      <p:sp>
        <p:nvSpPr>
          <p:cNvPr id="14" name="Slide Number Placeholder 13"/>
          <p:cNvSpPr>
            <a:spLocks noGrp="1"/>
          </p:cNvSpPr>
          <p:nvPr>
            <p:ph type="sldNum" sz="quarter" idx="11"/>
          </p:nvPr>
        </p:nvSpPr>
        <p:spPr/>
        <p:txBody>
          <a:bodyPr/>
          <a:lstStyle/>
          <a:p>
            <a:fld id="{895675C4-5CEE-4E84-92AA-08365D267083}"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CC0A38D0-675B-4D99-A7F7-CB367E281D39}" type="datetimeFigureOut">
              <a:rPr lang="en-US" smtClean="0"/>
              <a:t>6/24/2014</a:t>
            </a:fld>
            <a:endParaRPr lang="en-US"/>
          </a:p>
        </p:txBody>
      </p:sp>
      <p:sp>
        <p:nvSpPr>
          <p:cNvPr id="12" name="Slide Number Placeholder 11"/>
          <p:cNvSpPr>
            <a:spLocks noGrp="1"/>
          </p:cNvSpPr>
          <p:nvPr>
            <p:ph type="sldNum" sz="quarter" idx="11"/>
          </p:nvPr>
        </p:nvSpPr>
        <p:spPr/>
        <p:txBody>
          <a:bodyPr/>
          <a:lstStyle/>
          <a:p>
            <a:fld id="{895675C4-5CEE-4E84-92AA-08365D267083}" type="slidenum">
              <a:rPr lang="en-US" smtClean="0"/>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CC0A38D0-675B-4D99-A7F7-CB367E281D39}" type="datetimeFigureOut">
              <a:rPr lang="en-US" smtClean="0"/>
              <a:t>6/24/2014</a:t>
            </a:fld>
            <a:endParaRPr lang="en-US"/>
          </a:p>
        </p:txBody>
      </p:sp>
      <p:sp>
        <p:nvSpPr>
          <p:cNvPr id="18" name="Slide Number Placeholder 17"/>
          <p:cNvSpPr>
            <a:spLocks noGrp="1"/>
          </p:cNvSpPr>
          <p:nvPr>
            <p:ph type="sldNum" sz="quarter" idx="16"/>
          </p:nvPr>
        </p:nvSpPr>
        <p:spPr/>
        <p:txBody>
          <a:bodyPr/>
          <a:lstStyle/>
          <a:p>
            <a:fld id="{895675C4-5CEE-4E84-92AA-08365D267083}" type="slidenum">
              <a:rPr lang="en-US" smtClean="0"/>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CC0A38D0-675B-4D99-A7F7-CB367E281D39}" type="datetimeFigureOut">
              <a:rPr lang="en-US" smtClean="0"/>
              <a:t>6/24/2014</a:t>
            </a:fld>
            <a:endParaRPr lang="en-US"/>
          </a:p>
        </p:txBody>
      </p:sp>
      <p:sp>
        <p:nvSpPr>
          <p:cNvPr id="20" name="Slide Number Placeholder 19"/>
          <p:cNvSpPr>
            <a:spLocks noGrp="1"/>
          </p:cNvSpPr>
          <p:nvPr>
            <p:ph type="sldNum" sz="quarter" idx="15"/>
          </p:nvPr>
        </p:nvSpPr>
        <p:spPr/>
        <p:txBody>
          <a:bodyPr/>
          <a:lstStyle/>
          <a:p>
            <a:fld id="{895675C4-5CEE-4E84-92AA-08365D267083}"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CC0A38D0-675B-4D99-A7F7-CB367E281D39}" type="datetimeFigureOut">
              <a:rPr lang="en-US" smtClean="0"/>
              <a:t>6/24/2014</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895675C4-5CEE-4E84-92AA-08365D26708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maketheconnection.ne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aketheconnection.net/stories/story.aspx?story_id=549"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youtu.be/IBKr3JRkmeo"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vimeo.com/17013809"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thirteen.org/programs/need-to-know/interview-sonja-batte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c-span.org/video/?311617-1/veterans-admin-officials-questioned-mental-health-policies&amp;desktop"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5105400"/>
            <a:ext cx="4572000" cy="1368798"/>
          </a:xfrm>
        </p:spPr>
        <p:txBody>
          <a:bodyPr>
            <a:normAutofit fontScale="92500" lnSpcReduction="10000"/>
          </a:bodyPr>
          <a:lstStyle/>
          <a:p>
            <a:r>
              <a:rPr lang="en-US" sz="2800" b="1" dirty="0" smtClean="0"/>
              <a:t>Sonja V. Batten, Ph.D.</a:t>
            </a:r>
          </a:p>
          <a:p>
            <a:r>
              <a:rPr lang="en-US" sz="2800" b="1" dirty="0" smtClean="0"/>
              <a:t>Booz Allen Hamilton &amp; ACBS President!</a:t>
            </a:r>
            <a:endParaRPr lang="en-US" sz="2800" b="1" dirty="0"/>
          </a:p>
        </p:txBody>
      </p:sp>
      <p:sp>
        <p:nvSpPr>
          <p:cNvPr id="2" name="Title 1"/>
          <p:cNvSpPr>
            <a:spLocks noGrp="1"/>
          </p:cNvSpPr>
          <p:nvPr>
            <p:ph type="title"/>
          </p:nvPr>
        </p:nvSpPr>
        <p:spPr>
          <a:xfrm>
            <a:off x="990600" y="1371600"/>
            <a:ext cx="7175351" cy="1793167"/>
          </a:xfrm>
        </p:spPr>
        <p:txBody>
          <a:bodyPr>
            <a:normAutofit fontScale="90000"/>
          </a:bodyPr>
          <a:lstStyle/>
          <a:p>
            <a:r>
              <a:rPr lang="en-US" dirty="0"/>
              <a:t>The intentional use of language to promote multi-level change</a:t>
            </a:r>
          </a:p>
        </p:txBody>
      </p:sp>
    </p:spTree>
    <p:extLst>
      <p:ext uri="{BB962C8B-B14F-4D97-AF65-F5344CB8AC3E}">
        <p14:creationId xmlns:p14="http://schemas.microsoft.com/office/powerpoint/2010/main" val="21998624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285750" indent="-285750">
              <a:buFont typeface="Arial" panose="020B0604020202020204" pitchFamily="34" charset="0"/>
              <a:buChar char="•"/>
            </a:pPr>
            <a:r>
              <a:rPr lang="en-US" sz="2800" dirty="0" smtClean="0"/>
              <a:t>At the most basic level, our aim is to give people information in ways that they can take it in and connect to it, so that they can make their own decisions about their health and behavior. </a:t>
            </a:r>
          </a:p>
          <a:p>
            <a:pPr marL="285750" indent="-285750">
              <a:buFont typeface="Arial" panose="020B0604020202020204" pitchFamily="34" charset="0"/>
              <a:buChar char="•"/>
            </a:pPr>
            <a:r>
              <a:rPr lang="en-US" sz="2800" dirty="0" smtClean="0"/>
              <a:t>There are many things to keep in mind as we go about doing that – some that are more obvious and attended to these days</a:t>
            </a:r>
          </a:p>
          <a:p>
            <a:pPr marL="457200" lvl="1" indent="-285750"/>
            <a:r>
              <a:rPr lang="en-US" sz="2400" dirty="0" smtClean="0"/>
              <a:t>Like level of education and clarity of language used</a:t>
            </a:r>
          </a:p>
          <a:p>
            <a:pPr marL="457200" lvl="1" indent="-285750"/>
            <a:r>
              <a:rPr lang="en-US" sz="2400" dirty="0" smtClean="0"/>
              <a:t>Scientists are still not always good at this</a:t>
            </a:r>
          </a:p>
          <a:p>
            <a:pPr marL="457200" lvl="1" indent="-285750"/>
            <a:endParaRPr lang="en-US" dirty="0"/>
          </a:p>
          <a:p>
            <a:pPr marL="285750" indent="-285750"/>
            <a:endParaRPr lang="en-US" dirty="0"/>
          </a:p>
        </p:txBody>
      </p:sp>
      <p:sp>
        <p:nvSpPr>
          <p:cNvPr id="3" name="Title 2"/>
          <p:cNvSpPr>
            <a:spLocks noGrp="1"/>
          </p:cNvSpPr>
          <p:nvPr>
            <p:ph type="title"/>
          </p:nvPr>
        </p:nvSpPr>
        <p:spPr/>
        <p:txBody>
          <a:bodyPr/>
          <a:lstStyle/>
          <a:p>
            <a:r>
              <a:rPr lang="en-US" dirty="0" smtClean="0">
                <a:solidFill>
                  <a:srgbClr val="00B0F0"/>
                </a:solidFill>
              </a:rPr>
              <a:t>Communicating with the Public</a:t>
            </a:r>
            <a:endParaRPr lang="en-US" dirty="0">
              <a:solidFill>
                <a:srgbClr val="00B0F0"/>
              </a:solidFill>
            </a:endParaRPr>
          </a:p>
        </p:txBody>
      </p:sp>
    </p:spTree>
    <p:extLst>
      <p:ext uri="{BB962C8B-B14F-4D97-AF65-F5344CB8AC3E}">
        <p14:creationId xmlns:p14="http://schemas.microsoft.com/office/powerpoint/2010/main" val="31297515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285750" indent="-285750">
              <a:buFont typeface="Arial" panose="020B0604020202020204" pitchFamily="34" charset="0"/>
              <a:buChar char="•"/>
            </a:pPr>
            <a:r>
              <a:rPr lang="en-US" sz="3600" dirty="0" smtClean="0"/>
              <a:t>Another consideration to keep in mind with the validity of language used</a:t>
            </a:r>
          </a:p>
          <a:p>
            <a:pPr marL="285750" indent="-285750">
              <a:buFont typeface="Arial" panose="020B0604020202020204" pitchFamily="34" charset="0"/>
              <a:buChar char="•"/>
            </a:pPr>
            <a:r>
              <a:rPr lang="en-US" sz="3600" dirty="0" smtClean="0"/>
              <a:t>Is it actually the language they would use themselves? </a:t>
            </a:r>
          </a:p>
          <a:p>
            <a:pPr marL="285750" indent="-285750">
              <a:buFont typeface="Arial" panose="020B0604020202020204" pitchFamily="34" charset="0"/>
              <a:buChar char="•"/>
            </a:pPr>
            <a:r>
              <a:rPr lang="en-US" sz="3600" dirty="0" smtClean="0"/>
              <a:t>Example of the design of </a:t>
            </a:r>
            <a:r>
              <a:rPr lang="en-US" sz="3600" dirty="0" smtClean="0">
                <a:hlinkClick r:id="rId2"/>
              </a:rPr>
              <a:t>www.maketheconnection.net</a:t>
            </a:r>
            <a:r>
              <a:rPr lang="en-US" sz="3600" dirty="0" smtClean="0"/>
              <a:t>  </a:t>
            </a:r>
            <a:endParaRPr lang="en-US" sz="3200" dirty="0" smtClean="0"/>
          </a:p>
          <a:p>
            <a:pPr marL="457200" lvl="1" indent="-285750"/>
            <a:endParaRPr lang="en-US" sz="2000" dirty="0"/>
          </a:p>
          <a:p>
            <a:pPr marL="285750" indent="-285750"/>
            <a:endParaRPr lang="en-US" dirty="0"/>
          </a:p>
        </p:txBody>
      </p:sp>
      <p:sp>
        <p:nvSpPr>
          <p:cNvPr id="3" name="Title 2"/>
          <p:cNvSpPr>
            <a:spLocks noGrp="1"/>
          </p:cNvSpPr>
          <p:nvPr>
            <p:ph type="title"/>
          </p:nvPr>
        </p:nvSpPr>
        <p:spPr/>
        <p:txBody>
          <a:bodyPr/>
          <a:lstStyle/>
          <a:p>
            <a:r>
              <a:rPr lang="en-US" dirty="0" smtClean="0">
                <a:solidFill>
                  <a:srgbClr val="00B0F0"/>
                </a:solidFill>
              </a:rPr>
              <a:t>Communicating with the Public</a:t>
            </a:r>
            <a:endParaRPr lang="en-US" dirty="0">
              <a:solidFill>
                <a:srgbClr val="00B0F0"/>
              </a:solidFill>
            </a:endParaRPr>
          </a:p>
        </p:txBody>
      </p:sp>
    </p:spTree>
    <p:extLst>
      <p:ext uri="{BB962C8B-B14F-4D97-AF65-F5344CB8AC3E}">
        <p14:creationId xmlns:p14="http://schemas.microsoft.com/office/powerpoint/2010/main" val="36845648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endParaRPr lang="en-US" dirty="0" smtClean="0">
              <a:hlinkClick r:id="rId2"/>
            </a:endParaRPr>
          </a:p>
          <a:p>
            <a:r>
              <a:rPr lang="en-US" sz="3600" dirty="0" smtClean="0">
                <a:solidFill>
                  <a:srgbClr val="FFFFFF"/>
                </a:solidFill>
              </a:rPr>
              <a:t>People want to hear messages from others who are as similar to them as possible</a:t>
            </a:r>
          </a:p>
          <a:p>
            <a:r>
              <a:rPr lang="en-US" sz="3600" dirty="0" smtClean="0">
                <a:solidFill>
                  <a:srgbClr val="FFFFFF"/>
                </a:solidFill>
              </a:rPr>
              <a:t>An example related to avoidance:</a:t>
            </a:r>
            <a:endParaRPr lang="en-US" sz="3600" dirty="0">
              <a:solidFill>
                <a:srgbClr val="FFFFFF"/>
              </a:solidFill>
              <a:hlinkClick r:id="rId2"/>
            </a:endParaRPr>
          </a:p>
          <a:p>
            <a:r>
              <a:rPr lang="en-US" sz="2000" dirty="0" smtClean="0">
                <a:hlinkClick r:id="rId2"/>
              </a:rPr>
              <a:t>https</a:t>
            </a:r>
            <a:r>
              <a:rPr lang="en-US" sz="2000" dirty="0">
                <a:hlinkClick r:id="rId2"/>
              </a:rPr>
              <a:t>://</a:t>
            </a:r>
            <a:r>
              <a:rPr lang="en-US" sz="2000" dirty="0" smtClean="0">
                <a:hlinkClick r:id="rId2"/>
              </a:rPr>
              <a:t>maketheconnection.net/stories/story.aspx?story_id=549</a:t>
            </a:r>
            <a:endParaRPr lang="en-US" sz="2000" dirty="0" smtClean="0"/>
          </a:p>
          <a:p>
            <a:endParaRPr lang="en-US" dirty="0"/>
          </a:p>
        </p:txBody>
      </p:sp>
      <p:sp>
        <p:nvSpPr>
          <p:cNvPr id="3" name="Title 2"/>
          <p:cNvSpPr>
            <a:spLocks noGrp="1"/>
          </p:cNvSpPr>
          <p:nvPr>
            <p:ph type="title"/>
          </p:nvPr>
        </p:nvSpPr>
        <p:spPr/>
        <p:txBody>
          <a:bodyPr>
            <a:normAutofit fontScale="90000"/>
          </a:bodyPr>
          <a:lstStyle/>
          <a:p>
            <a:r>
              <a:rPr lang="en-US" dirty="0" smtClean="0">
                <a:solidFill>
                  <a:srgbClr val="00B0F0"/>
                </a:solidFill>
              </a:rPr>
              <a:t>Communicating with the Public: </a:t>
            </a:r>
            <a:br>
              <a:rPr lang="en-US" dirty="0" smtClean="0">
                <a:solidFill>
                  <a:srgbClr val="00B0F0"/>
                </a:solidFill>
              </a:rPr>
            </a:br>
            <a:r>
              <a:rPr lang="en-US" dirty="0" smtClean="0">
                <a:solidFill>
                  <a:srgbClr val="00B0F0"/>
                </a:solidFill>
              </a:rPr>
              <a:t>The Power of the Messenger</a:t>
            </a:r>
            <a:endParaRPr lang="en-US" dirty="0">
              <a:solidFill>
                <a:srgbClr val="00B0F0"/>
              </a:solidFill>
            </a:endParaRPr>
          </a:p>
        </p:txBody>
      </p:sp>
    </p:spTree>
    <p:extLst>
      <p:ext uri="{BB962C8B-B14F-4D97-AF65-F5344CB8AC3E}">
        <p14:creationId xmlns:p14="http://schemas.microsoft.com/office/powerpoint/2010/main" val="4269092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3200" dirty="0" smtClean="0"/>
              <a:t>How do we talk about problems in a way that people would want to hear them? </a:t>
            </a:r>
          </a:p>
          <a:p>
            <a:r>
              <a:rPr lang="en-US" sz="3200" dirty="0" smtClean="0"/>
              <a:t>Example: “Seeking help is …”</a:t>
            </a:r>
          </a:p>
          <a:p>
            <a:pPr marL="342900" indent="-342900">
              <a:buAutoNum type="alphaLcParenR"/>
            </a:pPr>
            <a:r>
              <a:rPr lang="en-US" sz="3200" dirty="0" smtClean="0"/>
              <a:t>not a sign of weakness</a:t>
            </a:r>
          </a:p>
          <a:p>
            <a:pPr marL="342900" indent="-342900">
              <a:buAutoNum type="alphaLcParenR"/>
            </a:pPr>
            <a:r>
              <a:rPr lang="en-US" sz="3200" dirty="0"/>
              <a:t>a</a:t>
            </a:r>
            <a:r>
              <a:rPr lang="en-US" sz="3200" dirty="0" smtClean="0"/>
              <a:t> sign of strength</a:t>
            </a:r>
          </a:p>
          <a:p>
            <a:pPr marL="342900" indent="-342900">
              <a:buAutoNum type="alphaLcParenR"/>
            </a:pPr>
            <a:endParaRPr lang="en-US" sz="3200" dirty="0"/>
          </a:p>
          <a:p>
            <a:r>
              <a:rPr lang="en-US" sz="3200" dirty="0">
                <a:hlinkClick r:id="rId2"/>
              </a:rPr>
              <a:t>http://</a:t>
            </a:r>
            <a:r>
              <a:rPr lang="en-US" sz="3200" dirty="0" smtClean="0">
                <a:hlinkClick r:id="rId2"/>
              </a:rPr>
              <a:t>youtu.be/IBKr3JRkmeo</a:t>
            </a:r>
            <a:endParaRPr lang="en-US" sz="3200" dirty="0" smtClean="0"/>
          </a:p>
          <a:p>
            <a:endParaRPr lang="en-US" dirty="0" smtClean="0"/>
          </a:p>
        </p:txBody>
      </p:sp>
      <p:sp>
        <p:nvSpPr>
          <p:cNvPr id="3" name="Title 2"/>
          <p:cNvSpPr>
            <a:spLocks noGrp="1"/>
          </p:cNvSpPr>
          <p:nvPr>
            <p:ph type="title"/>
          </p:nvPr>
        </p:nvSpPr>
        <p:spPr/>
        <p:txBody>
          <a:bodyPr>
            <a:normAutofit fontScale="90000"/>
          </a:bodyPr>
          <a:lstStyle/>
          <a:p>
            <a:r>
              <a:rPr lang="en-US" dirty="0" smtClean="0">
                <a:solidFill>
                  <a:srgbClr val="00B0F0"/>
                </a:solidFill>
              </a:rPr>
              <a:t>Communicating with the Public:</a:t>
            </a:r>
            <a:br>
              <a:rPr lang="en-US" dirty="0" smtClean="0">
                <a:solidFill>
                  <a:srgbClr val="00B0F0"/>
                </a:solidFill>
              </a:rPr>
            </a:br>
            <a:r>
              <a:rPr lang="en-US" dirty="0" smtClean="0">
                <a:solidFill>
                  <a:srgbClr val="00B0F0"/>
                </a:solidFill>
              </a:rPr>
              <a:t>Framing the Message</a:t>
            </a:r>
            <a:endParaRPr lang="en-US" dirty="0">
              <a:solidFill>
                <a:srgbClr val="00B0F0"/>
              </a:solidFill>
            </a:endParaRPr>
          </a:p>
        </p:txBody>
      </p:sp>
    </p:spTree>
    <p:extLst>
      <p:ext uri="{BB962C8B-B14F-4D97-AF65-F5344CB8AC3E}">
        <p14:creationId xmlns:p14="http://schemas.microsoft.com/office/powerpoint/2010/main" val="26860630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3200" dirty="0" smtClean="0"/>
              <a:t>The most important thing to know: </a:t>
            </a:r>
          </a:p>
          <a:p>
            <a:r>
              <a:rPr lang="en-US" sz="3200" dirty="0" smtClean="0"/>
              <a:t>The media’s job is </a:t>
            </a:r>
            <a:r>
              <a:rPr lang="en-US" sz="3200" u="sng" dirty="0" smtClean="0"/>
              <a:t>not</a:t>
            </a:r>
            <a:r>
              <a:rPr lang="en-US" sz="3200" dirty="0" smtClean="0"/>
              <a:t> to educate and provide information. Their job is to tell an entertaining story.</a:t>
            </a:r>
            <a:endParaRPr lang="en-US" dirty="0"/>
          </a:p>
          <a:p>
            <a:endParaRPr lang="en-US" dirty="0" smtClean="0"/>
          </a:p>
          <a:p>
            <a:r>
              <a:rPr lang="en-US" sz="3200" dirty="0" smtClean="0"/>
              <a:t>If you don’t understand this fundamental truth, you miss an opportunity to get your message across</a:t>
            </a:r>
            <a:endParaRPr lang="en-US" sz="3200" dirty="0"/>
          </a:p>
        </p:txBody>
      </p:sp>
      <p:sp>
        <p:nvSpPr>
          <p:cNvPr id="3" name="Title 2"/>
          <p:cNvSpPr>
            <a:spLocks noGrp="1"/>
          </p:cNvSpPr>
          <p:nvPr>
            <p:ph type="title"/>
          </p:nvPr>
        </p:nvSpPr>
        <p:spPr/>
        <p:txBody>
          <a:bodyPr/>
          <a:lstStyle/>
          <a:p>
            <a:r>
              <a:rPr lang="en-US" dirty="0" smtClean="0">
                <a:solidFill>
                  <a:srgbClr val="00B0F0"/>
                </a:solidFill>
              </a:rPr>
              <a:t>Communicating Through the Media</a:t>
            </a:r>
            <a:endParaRPr lang="en-US" dirty="0">
              <a:solidFill>
                <a:srgbClr val="00B0F0"/>
              </a:solidFill>
            </a:endParaRPr>
          </a:p>
        </p:txBody>
      </p:sp>
    </p:spTree>
    <p:extLst>
      <p:ext uri="{BB962C8B-B14F-4D97-AF65-F5344CB8AC3E}">
        <p14:creationId xmlns:p14="http://schemas.microsoft.com/office/powerpoint/2010/main" val="307227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92500" lnSpcReduction="10000"/>
          </a:bodyPr>
          <a:lstStyle/>
          <a:p>
            <a:r>
              <a:rPr lang="en-US" sz="3600" dirty="0" smtClean="0"/>
              <a:t>Turning your message into news:</a:t>
            </a:r>
          </a:p>
          <a:p>
            <a:pPr marL="457200" indent="-457200">
              <a:buFont typeface="Arial" panose="020B0604020202020204" pitchFamily="34" charset="0"/>
              <a:buChar char="•"/>
            </a:pPr>
            <a:r>
              <a:rPr lang="en-US" sz="3600" dirty="0" smtClean="0"/>
              <a:t>Something has to be happening</a:t>
            </a:r>
          </a:p>
          <a:p>
            <a:pPr marL="457200" indent="-457200">
              <a:buFont typeface="Arial" panose="020B0604020202020204" pitchFamily="34" charset="0"/>
              <a:buChar char="•"/>
            </a:pPr>
            <a:r>
              <a:rPr lang="en-US" sz="3600" dirty="0" smtClean="0"/>
              <a:t>Need human interest angle</a:t>
            </a:r>
          </a:p>
          <a:p>
            <a:pPr marL="628650" lvl="1" indent="-457200"/>
            <a:r>
              <a:rPr lang="en-US" sz="3200" dirty="0" smtClean="0"/>
              <a:t>Ethical challenge</a:t>
            </a:r>
          </a:p>
          <a:p>
            <a:pPr marL="457200" indent="-457200">
              <a:buFont typeface="Arial" panose="020B0604020202020204" pitchFamily="34" charset="0"/>
              <a:buChar char="•"/>
            </a:pPr>
            <a:r>
              <a:rPr lang="en-US" sz="3600" dirty="0" smtClean="0"/>
              <a:t>What is the hook???</a:t>
            </a:r>
          </a:p>
          <a:p>
            <a:pPr marL="457200" indent="-457200">
              <a:buFont typeface="Arial" panose="020B0604020202020204" pitchFamily="34" charset="0"/>
              <a:buChar char="•"/>
            </a:pPr>
            <a:r>
              <a:rPr lang="en-US" sz="3600" dirty="0" smtClean="0"/>
              <a:t>Then make it a </a:t>
            </a:r>
            <a:r>
              <a:rPr lang="en-US" sz="3600" dirty="0" err="1" smtClean="0"/>
              <a:t>soundbyte</a:t>
            </a:r>
            <a:endParaRPr lang="en-US" sz="3600" dirty="0" smtClean="0"/>
          </a:p>
          <a:p>
            <a:pPr marL="457200" indent="-457200">
              <a:buFont typeface="Arial" panose="020B0604020202020204" pitchFamily="34" charset="0"/>
              <a:buChar char="•"/>
            </a:pPr>
            <a:r>
              <a:rPr lang="en-US" sz="3600" dirty="0" smtClean="0"/>
              <a:t>Practice, practice, practice</a:t>
            </a:r>
          </a:p>
          <a:p>
            <a:pPr marL="457200" indent="-457200">
              <a:buFont typeface="Arial" panose="020B0604020202020204" pitchFamily="34" charset="0"/>
              <a:buChar char="•"/>
            </a:pPr>
            <a:r>
              <a:rPr lang="en-US" sz="3600" dirty="0" smtClean="0"/>
              <a:t>This is not a dissertation defense</a:t>
            </a:r>
            <a:endParaRPr lang="en-US" sz="3600" dirty="0"/>
          </a:p>
        </p:txBody>
      </p:sp>
      <p:sp>
        <p:nvSpPr>
          <p:cNvPr id="3" name="Title 2"/>
          <p:cNvSpPr>
            <a:spLocks noGrp="1"/>
          </p:cNvSpPr>
          <p:nvPr>
            <p:ph type="title"/>
          </p:nvPr>
        </p:nvSpPr>
        <p:spPr/>
        <p:txBody>
          <a:bodyPr/>
          <a:lstStyle/>
          <a:p>
            <a:r>
              <a:rPr lang="en-US" dirty="0" smtClean="0">
                <a:solidFill>
                  <a:srgbClr val="00B0F0"/>
                </a:solidFill>
              </a:rPr>
              <a:t>Communicating Through the Media</a:t>
            </a:r>
            <a:endParaRPr lang="en-US" dirty="0">
              <a:solidFill>
                <a:srgbClr val="00B0F0"/>
              </a:solidFill>
            </a:endParaRPr>
          </a:p>
        </p:txBody>
      </p:sp>
    </p:spTree>
    <p:extLst>
      <p:ext uri="{BB962C8B-B14F-4D97-AF65-F5344CB8AC3E}">
        <p14:creationId xmlns:p14="http://schemas.microsoft.com/office/powerpoint/2010/main" val="30443481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457200" indent="-457200">
              <a:buFont typeface="Arial" panose="020B0604020202020204" pitchFamily="34" charset="0"/>
              <a:buChar char="•"/>
            </a:pPr>
            <a:r>
              <a:rPr lang="en-US" sz="3200" dirty="0" smtClean="0"/>
              <a:t>Remember – you have an opportunity to influence the reporter that you’re speaking to. </a:t>
            </a:r>
            <a:endParaRPr lang="en-US" sz="3200" dirty="0"/>
          </a:p>
          <a:p>
            <a:pPr marL="457200" indent="-457200">
              <a:buFont typeface="Arial" panose="020B0604020202020204" pitchFamily="34" charset="0"/>
              <a:buChar char="•"/>
            </a:pPr>
            <a:r>
              <a:rPr lang="en-US" sz="3200" dirty="0" smtClean="0"/>
              <a:t>If there are points you think should be emphasized, make sure you tell them</a:t>
            </a:r>
          </a:p>
          <a:p>
            <a:r>
              <a:rPr lang="en-US" sz="3200" dirty="0">
                <a:hlinkClick r:id="rId2"/>
              </a:rPr>
              <a:t>http://</a:t>
            </a:r>
            <a:r>
              <a:rPr lang="en-US" sz="3200" dirty="0" smtClean="0">
                <a:hlinkClick r:id="rId2"/>
              </a:rPr>
              <a:t>vimeo.com/17013809</a:t>
            </a:r>
            <a:endParaRPr lang="en-US" sz="3200" dirty="0" smtClean="0"/>
          </a:p>
          <a:p>
            <a:endParaRPr lang="en-US" sz="3200" dirty="0"/>
          </a:p>
        </p:txBody>
      </p:sp>
      <p:sp>
        <p:nvSpPr>
          <p:cNvPr id="3" name="Title 2"/>
          <p:cNvSpPr>
            <a:spLocks noGrp="1"/>
          </p:cNvSpPr>
          <p:nvPr>
            <p:ph type="title"/>
          </p:nvPr>
        </p:nvSpPr>
        <p:spPr/>
        <p:txBody>
          <a:bodyPr/>
          <a:lstStyle/>
          <a:p>
            <a:r>
              <a:rPr lang="en-US" dirty="0" smtClean="0">
                <a:solidFill>
                  <a:srgbClr val="00B0F0"/>
                </a:solidFill>
              </a:rPr>
              <a:t>Communicating Through the Media</a:t>
            </a:r>
            <a:endParaRPr lang="en-US" dirty="0">
              <a:solidFill>
                <a:srgbClr val="00B0F0"/>
              </a:solidFill>
            </a:endParaRPr>
          </a:p>
        </p:txBody>
      </p:sp>
    </p:spTree>
    <p:extLst>
      <p:ext uri="{BB962C8B-B14F-4D97-AF65-F5344CB8AC3E}">
        <p14:creationId xmlns:p14="http://schemas.microsoft.com/office/powerpoint/2010/main" val="7898290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92500" lnSpcReduction="20000"/>
          </a:bodyPr>
          <a:lstStyle/>
          <a:p>
            <a:pPr marL="285750" indent="-285750">
              <a:buFont typeface="Arial" panose="020B0604020202020204" pitchFamily="34" charset="0"/>
              <a:buChar char="•"/>
            </a:pPr>
            <a:r>
              <a:rPr lang="en-US" sz="4000" dirty="0" smtClean="0"/>
              <a:t>Some general thoughts about language and mental health:</a:t>
            </a:r>
          </a:p>
          <a:p>
            <a:pPr marL="457200" lvl="1" indent="-285750"/>
            <a:r>
              <a:rPr lang="en-US" sz="3800" dirty="0" smtClean="0"/>
              <a:t>Distinction between the person and the diagnosis</a:t>
            </a:r>
          </a:p>
          <a:p>
            <a:pPr marL="457200" lvl="1" indent="-285750"/>
            <a:r>
              <a:rPr lang="en-US" sz="3800" dirty="0" smtClean="0"/>
              <a:t>“victims”</a:t>
            </a:r>
          </a:p>
          <a:p>
            <a:pPr marL="457200" lvl="1" indent="-285750"/>
            <a:r>
              <a:rPr lang="en-US" sz="3800" dirty="0" smtClean="0"/>
              <a:t>“suffering from”</a:t>
            </a:r>
          </a:p>
          <a:p>
            <a:pPr marL="457200" lvl="1" indent="-285750"/>
            <a:r>
              <a:rPr lang="en-US" sz="3800" dirty="0" smtClean="0"/>
              <a:t>Remember to think about what will connect with people and how they want to think of themselves</a:t>
            </a:r>
          </a:p>
        </p:txBody>
      </p:sp>
      <p:sp>
        <p:nvSpPr>
          <p:cNvPr id="3" name="Title 2"/>
          <p:cNvSpPr>
            <a:spLocks noGrp="1"/>
          </p:cNvSpPr>
          <p:nvPr>
            <p:ph type="title"/>
          </p:nvPr>
        </p:nvSpPr>
        <p:spPr/>
        <p:txBody>
          <a:bodyPr/>
          <a:lstStyle/>
          <a:p>
            <a:r>
              <a:rPr lang="en-US" dirty="0" smtClean="0">
                <a:solidFill>
                  <a:srgbClr val="00B0F0"/>
                </a:solidFill>
              </a:rPr>
              <a:t>Communicating Through the Media</a:t>
            </a:r>
            <a:endParaRPr lang="en-US" dirty="0">
              <a:solidFill>
                <a:srgbClr val="00B0F0"/>
              </a:solidFill>
            </a:endParaRPr>
          </a:p>
        </p:txBody>
      </p:sp>
    </p:spTree>
    <p:extLst>
      <p:ext uri="{BB962C8B-B14F-4D97-AF65-F5344CB8AC3E}">
        <p14:creationId xmlns:p14="http://schemas.microsoft.com/office/powerpoint/2010/main" val="4955606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92500" lnSpcReduction="20000"/>
          </a:bodyPr>
          <a:lstStyle/>
          <a:p>
            <a:pPr marL="285750" indent="-285750">
              <a:buFont typeface="Arial" panose="020B0604020202020204" pitchFamily="34" charset="0"/>
              <a:buChar char="•"/>
            </a:pPr>
            <a:r>
              <a:rPr lang="en-US" sz="4000" dirty="0" smtClean="0"/>
              <a:t>Don’t want to feed into public stereotypes about brokenness</a:t>
            </a:r>
          </a:p>
          <a:p>
            <a:pPr marL="285750" indent="-285750">
              <a:buFont typeface="Arial" panose="020B0604020202020204" pitchFamily="34" charset="0"/>
              <a:buChar char="•"/>
            </a:pPr>
            <a:r>
              <a:rPr lang="en-US" sz="4000" dirty="0" smtClean="0"/>
              <a:t>Balancing messages about difficulties with messages about strengths</a:t>
            </a:r>
          </a:p>
          <a:p>
            <a:pPr marL="285750" indent="-285750">
              <a:buFont typeface="Arial" panose="020B0604020202020204" pitchFamily="34" charset="0"/>
              <a:buChar char="•"/>
            </a:pPr>
            <a:r>
              <a:rPr lang="en-US" sz="4000" dirty="0" smtClean="0"/>
              <a:t>Always provide the good news that treatment works</a:t>
            </a:r>
          </a:p>
          <a:p>
            <a:pPr marL="285750" indent="-285750">
              <a:buFont typeface="Arial" panose="020B0604020202020204" pitchFamily="34" charset="0"/>
              <a:buChar char="•"/>
            </a:pPr>
            <a:r>
              <a:rPr lang="en-US" sz="2600" dirty="0">
                <a:hlinkClick r:id="rId2"/>
              </a:rPr>
              <a:t>http://www.thirteen.org/programs/need-to-know/interview-sonja-batten</a:t>
            </a:r>
            <a:r>
              <a:rPr lang="en-US" sz="2600" dirty="0" smtClean="0">
                <a:hlinkClick r:id="rId2"/>
              </a:rPr>
              <a:t>/</a:t>
            </a:r>
            <a:endParaRPr lang="en-US" sz="2600" dirty="0" smtClean="0"/>
          </a:p>
          <a:p>
            <a:pPr marL="285750" indent="-285750">
              <a:buFont typeface="Arial" panose="020B0604020202020204" pitchFamily="34" charset="0"/>
              <a:buChar char="•"/>
            </a:pPr>
            <a:endParaRPr lang="en-US" sz="4000" dirty="0" smtClean="0"/>
          </a:p>
          <a:p>
            <a:pPr marL="285750" indent="-285750">
              <a:buFont typeface="Arial" panose="020B0604020202020204" pitchFamily="34" charset="0"/>
              <a:buChar char="•"/>
            </a:pPr>
            <a:endParaRPr lang="en-US" sz="3800" dirty="0" smtClean="0"/>
          </a:p>
        </p:txBody>
      </p:sp>
      <p:sp>
        <p:nvSpPr>
          <p:cNvPr id="3" name="Title 2"/>
          <p:cNvSpPr>
            <a:spLocks noGrp="1"/>
          </p:cNvSpPr>
          <p:nvPr>
            <p:ph type="title"/>
          </p:nvPr>
        </p:nvSpPr>
        <p:spPr/>
        <p:txBody>
          <a:bodyPr/>
          <a:lstStyle/>
          <a:p>
            <a:r>
              <a:rPr lang="en-US" dirty="0" smtClean="0">
                <a:solidFill>
                  <a:srgbClr val="00B0F0"/>
                </a:solidFill>
              </a:rPr>
              <a:t>Communicating Through the Media</a:t>
            </a:r>
            <a:endParaRPr lang="en-US" dirty="0">
              <a:solidFill>
                <a:srgbClr val="00B0F0"/>
              </a:solidFill>
            </a:endParaRPr>
          </a:p>
        </p:txBody>
      </p:sp>
    </p:spTree>
    <p:extLst>
      <p:ext uri="{BB962C8B-B14F-4D97-AF65-F5344CB8AC3E}">
        <p14:creationId xmlns:p14="http://schemas.microsoft.com/office/powerpoint/2010/main" val="31356051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285750" indent="-285750">
              <a:buFont typeface="Arial" panose="020B0604020202020204" pitchFamily="34" charset="0"/>
              <a:buChar char="•"/>
            </a:pPr>
            <a:r>
              <a:rPr lang="en-US" sz="3600" dirty="0" smtClean="0"/>
              <a:t>May be your boss or supervisor</a:t>
            </a:r>
          </a:p>
          <a:p>
            <a:pPr marL="285750" indent="-285750">
              <a:buFont typeface="Arial" panose="020B0604020202020204" pitchFamily="34" charset="0"/>
              <a:buChar char="•"/>
            </a:pPr>
            <a:r>
              <a:rPr lang="en-US" sz="3600" dirty="0" smtClean="0"/>
              <a:t>May be policy makers</a:t>
            </a:r>
          </a:p>
          <a:p>
            <a:pPr marL="285750" indent="-285750">
              <a:buFont typeface="Arial" panose="020B0604020202020204" pitchFamily="34" charset="0"/>
              <a:buChar char="•"/>
            </a:pPr>
            <a:r>
              <a:rPr lang="en-US" sz="3600" dirty="0" smtClean="0"/>
              <a:t>Variety of other people you’d like to influence</a:t>
            </a:r>
          </a:p>
          <a:p>
            <a:pPr marL="285750" indent="-285750">
              <a:buFont typeface="Arial" panose="020B0604020202020204" pitchFamily="34" charset="0"/>
              <a:buChar char="•"/>
            </a:pPr>
            <a:endParaRPr lang="en-US" sz="3600" dirty="0"/>
          </a:p>
          <a:p>
            <a:pPr marL="285750" indent="-285750">
              <a:buFont typeface="Arial" panose="020B0604020202020204" pitchFamily="34" charset="0"/>
              <a:buChar char="•"/>
            </a:pPr>
            <a:r>
              <a:rPr lang="en-US" sz="3600" dirty="0" smtClean="0"/>
              <a:t>How about a little perspective taking?</a:t>
            </a:r>
            <a:endParaRPr lang="en-US" sz="3600" dirty="0"/>
          </a:p>
        </p:txBody>
      </p:sp>
      <p:sp>
        <p:nvSpPr>
          <p:cNvPr id="3" name="Title 2"/>
          <p:cNvSpPr>
            <a:spLocks noGrp="1"/>
          </p:cNvSpPr>
          <p:nvPr>
            <p:ph type="title"/>
          </p:nvPr>
        </p:nvSpPr>
        <p:spPr>
          <a:xfrm>
            <a:off x="352426" y="228600"/>
            <a:ext cx="7953374" cy="1066800"/>
          </a:xfrm>
        </p:spPr>
        <p:txBody>
          <a:bodyPr>
            <a:normAutofit/>
          </a:bodyPr>
          <a:lstStyle/>
          <a:p>
            <a:r>
              <a:rPr lang="en-US" dirty="0" smtClean="0">
                <a:solidFill>
                  <a:srgbClr val="00B0F0"/>
                </a:solidFill>
              </a:rPr>
              <a:t>Communicating with Senior Leaders</a:t>
            </a:r>
            <a:endParaRPr lang="en-US" dirty="0">
              <a:solidFill>
                <a:srgbClr val="00B0F0"/>
              </a:solidFill>
            </a:endParaRPr>
          </a:p>
        </p:txBody>
      </p:sp>
    </p:spTree>
    <p:extLst>
      <p:ext uri="{BB962C8B-B14F-4D97-AF65-F5344CB8AC3E}">
        <p14:creationId xmlns:p14="http://schemas.microsoft.com/office/powerpoint/2010/main" val="2465683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463040"/>
            <a:ext cx="8105774" cy="5090160"/>
          </a:xfrm>
        </p:spPr>
        <p:txBody>
          <a:bodyPr>
            <a:normAutofit fontScale="92500" lnSpcReduction="10000"/>
          </a:bodyPr>
          <a:lstStyle/>
          <a:p>
            <a:r>
              <a:rPr lang="en-US" dirty="0"/>
              <a:t>Founded in 2005 (incorporated in 2006), the Association for Contextual Behavioral Science (ACBS) is dedicated to the advancement of functional contextual cognitive and behavioral science and practice so as to alleviate human suffering and advance human well being. This organization seeks:</a:t>
            </a:r>
          </a:p>
          <a:p>
            <a:r>
              <a:rPr lang="en-US" dirty="0"/>
              <a:t>The development of a coherent and progressive science of human action that is more adequate to the challenges of the human condition</a:t>
            </a:r>
          </a:p>
          <a:p>
            <a:r>
              <a:rPr lang="en-US" dirty="0"/>
              <a:t>The development of useful basic principles, workable applied theories linked to these principles, effective applied technologies based on these theories, and successful means of training and disseminating these developments, guided by the best available scientific evidence</a:t>
            </a:r>
          </a:p>
          <a:p>
            <a:r>
              <a:rPr lang="en-US" dirty="0"/>
              <a:t>The development of a view of science that values a dynamic, ongoing interaction between its basic and applied elements, and between practical application and empirical knowledge</a:t>
            </a:r>
          </a:p>
          <a:p>
            <a:r>
              <a:rPr lang="en-US" dirty="0"/>
              <a:t>Development of a community of scholars, researchers, educators, and practitioners who will work in a collegial, open, self-critical, non-discriminatory, and mutually supportive way that is effective in producing valued outcomes and in exploring the additional implications of this work, and that emphasizes open and low cost methods of connecting with this work so as to keep the focus on benefit to others.</a:t>
            </a:r>
          </a:p>
          <a:p>
            <a:endParaRPr lang="en-US" dirty="0"/>
          </a:p>
        </p:txBody>
      </p:sp>
      <p:sp>
        <p:nvSpPr>
          <p:cNvPr id="3" name="Title 2"/>
          <p:cNvSpPr>
            <a:spLocks noGrp="1"/>
          </p:cNvSpPr>
          <p:nvPr>
            <p:ph type="title"/>
          </p:nvPr>
        </p:nvSpPr>
        <p:spPr/>
        <p:txBody>
          <a:bodyPr/>
          <a:lstStyle/>
          <a:p>
            <a:r>
              <a:rPr lang="en-US" dirty="0" smtClean="0">
                <a:solidFill>
                  <a:srgbClr val="00B0F0"/>
                </a:solidFill>
              </a:rPr>
              <a:t>Obligatory ACBS Mission Slide</a:t>
            </a:r>
            <a:endParaRPr lang="en-US" dirty="0">
              <a:solidFill>
                <a:srgbClr val="00B0F0"/>
              </a:solidFill>
            </a:endParaRPr>
          </a:p>
        </p:txBody>
      </p:sp>
    </p:spTree>
    <p:extLst>
      <p:ext uri="{BB962C8B-B14F-4D97-AF65-F5344CB8AC3E}">
        <p14:creationId xmlns:p14="http://schemas.microsoft.com/office/powerpoint/2010/main" val="9657747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92500" lnSpcReduction="10000"/>
          </a:bodyPr>
          <a:lstStyle/>
          <a:p>
            <a:pPr marL="285750" indent="-285750">
              <a:buFont typeface="Arial" panose="020B0604020202020204" pitchFamily="34" charset="0"/>
              <a:buChar char="•"/>
            </a:pPr>
            <a:r>
              <a:rPr lang="en-US" sz="3600" dirty="0" smtClean="0"/>
              <a:t>In my experience, leaders need you to understand that:</a:t>
            </a:r>
          </a:p>
          <a:p>
            <a:pPr marL="457200" lvl="1" indent="-285750"/>
            <a:r>
              <a:rPr lang="en-US" sz="3400" dirty="0" smtClean="0"/>
              <a:t>They have limited time</a:t>
            </a:r>
          </a:p>
          <a:p>
            <a:pPr marL="457200" lvl="1" indent="-285750"/>
            <a:r>
              <a:rPr lang="en-US" sz="3400" dirty="0" smtClean="0"/>
              <a:t>Regardless of how important your cause or issue is, yours is just one of many they are dealing with</a:t>
            </a:r>
          </a:p>
          <a:p>
            <a:pPr marL="457200" lvl="1" indent="-285750"/>
            <a:r>
              <a:rPr lang="en-US" sz="3400" dirty="0" smtClean="0"/>
              <a:t>They want to hear the truth. Great leaders appreciate people who speak truth to power</a:t>
            </a:r>
          </a:p>
          <a:p>
            <a:pPr marL="630238" lvl="2" indent="-285750"/>
            <a:r>
              <a:rPr lang="en-US" sz="3400" dirty="0" smtClean="0"/>
              <a:t>Not without risk, but integrity has rewards</a:t>
            </a:r>
            <a:endParaRPr lang="en-US" sz="3400" dirty="0"/>
          </a:p>
        </p:txBody>
      </p:sp>
      <p:sp>
        <p:nvSpPr>
          <p:cNvPr id="3" name="Title 2"/>
          <p:cNvSpPr>
            <a:spLocks noGrp="1"/>
          </p:cNvSpPr>
          <p:nvPr>
            <p:ph type="title"/>
          </p:nvPr>
        </p:nvSpPr>
        <p:spPr>
          <a:xfrm>
            <a:off x="352426" y="228600"/>
            <a:ext cx="7953374" cy="1066800"/>
          </a:xfrm>
        </p:spPr>
        <p:txBody>
          <a:bodyPr>
            <a:normAutofit/>
          </a:bodyPr>
          <a:lstStyle/>
          <a:p>
            <a:r>
              <a:rPr lang="en-US" dirty="0" smtClean="0">
                <a:solidFill>
                  <a:srgbClr val="00B0F0"/>
                </a:solidFill>
              </a:rPr>
              <a:t>Communicating with Senior Leaders</a:t>
            </a:r>
            <a:endParaRPr lang="en-US" dirty="0">
              <a:solidFill>
                <a:srgbClr val="00B0F0"/>
              </a:solidFill>
            </a:endParaRPr>
          </a:p>
        </p:txBody>
      </p:sp>
    </p:spTree>
    <p:extLst>
      <p:ext uri="{BB962C8B-B14F-4D97-AF65-F5344CB8AC3E}">
        <p14:creationId xmlns:p14="http://schemas.microsoft.com/office/powerpoint/2010/main" val="3389143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85000" lnSpcReduction="10000"/>
          </a:bodyPr>
          <a:lstStyle/>
          <a:p>
            <a:pPr marL="285750" indent="-285750">
              <a:buFont typeface="Arial" panose="020B0604020202020204" pitchFamily="34" charset="0"/>
              <a:buChar char="•"/>
            </a:pPr>
            <a:r>
              <a:rPr lang="en-US" sz="3600" dirty="0" smtClean="0"/>
              <a:t>As we heard from Kelly Brownell, science can have a powerful impact on public policy and laws, when communicated well</a:t>
            </a:r>
          </a:p>
          <a:p>
            <a:pPr marL="457200" lvl="1" indent="-285750"/>
            <a:r>
              <a:rPr lang="en-US" sz="3400" dirty="0" smtClean="0"/>
              <a:t>“4 or 5 calls makes a trend”</a:t>
            </a:r>
          </a:p>
          <a:p>
            <a:pPr marL="285750" indent="-285750">
              <a:buFont typeface="Arial" panose="020B0604020202020204" pitchFamily="34" charset="0"/>
              <a:buChar char="•"/>
            </a:pPr>
            <a:r>
              <a:rPr lang="en-US" sz="3600" dirty="0" smtClean="0"/>
              <a:t>Such communication needs to be crisp, dynamic, and sensitive to current events</a:t>
            </a:r>
          </a:p>
          <a:p>
            <a:pPr marL="285750" indent="-285750">
              <a:buFont typeface="Arial" panose="020B0604020202020204" pitchFamily="34" charset="0"/>
              <a:buChar char="•"/>
            </a:pPr>
            <a:r>
              <a:rPr lang="en-US" sz="3600" dirty="0"/>
              <a:t>“Politics is theater. It doesn't matter if you win. You make a statement. You say, </a:t>
            </a:r>
            <a:r>
              <a:rPr lang="en-US" sz="3600" dirty="0" smtClean="0"/>
              <a:t>‘I'm </a:t>
            </a:r>
            <a:r>
              <a:rPr lang="en-US" sz="3600" dirty="0"/>
              <a:t>here, pay attention to </a:t>
            </a:r>
            <a:r>
              <a:rPr lang="en-US" sz="3600" dirty="0" smtClean="0"/>
              <a:t>me.’”                                - Harvey Milk</a:t>
            </a:r>
            <a:endParaRPr lang="en-US" sz="3600" dirty="0"/>
          </a:p>
        </p:txBody>
      </p:sp>
      <p:sp>
        <p:nvSpPr>
          <p:cNvPr id="3" name="Title 2"/>
          <p:cNvSpPr>
            <a:spLocks noGrp="1"/>
          </p:cNvSpPr>
          <p:nvPr>
            <p:ph type="title"/>
          </p:nvPr>
        </p:nvSpPr>
        <p:spPr/>
        <p:txBody>
          <a:bodyPr/>
          <a:lstStyle/>
          <a:p>
            <a:r>
              <a:rPr lang="en-US" dirty="0" smtClean="0">
                <a:solidFill>
                  <a:srgbClr val="00B0F0"/>
                </a:solidFill>
              </a:rPr>
              <a:t>Communicating in Political Settings</a:t>
            </a:r>
            <a:endParaRPr lang="en-US" dirty="0">
              <a:solidFill>
                <a:srgbClr val="00B0F0"/>
              </a:solidFill>
            </a:endParaRPr>
          </a:p>
        </p:txBody>
      </p:sp>
    </p:spTree>
    <p:extLst>
      <p:ext uri="{BB962C8B-B14F-4D97-AF65-F5344CB8AC3E}">
        <p14:creationId xmlns:p14="http://schemas.microsoft.com/office/powerpoint/2010/main" val="1037446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463040"/>
            <a:ext cx="7680960" cy="4937760"/>
          </a:xfrm>
        </p:spPr>
        <p:txBody>
          <a:bodyPr>
            <a:normAutofit fontScale="92500" lnSpcReduction="10000"/>
          </a:bodyPr>
          <a:lstStyle/>
          <a:p>
            <a:pPr marL="285750" indent="-285750">
              <a:buFont typeface="Arial" panose="020B0604020202020204" pitchFamily="34" charset="0"/>
              <a:buChar char="•"/>
            </a:pPr>
            <a:r>
              <a:rPr lang="en-US" sz="3200" dirty="0" smtClean="0"/>
              <a:t>A very challenging venue</a:t>
            </a:r>
          </a:p>
          <a:p>
            <a:pPr marL="285750" indent="-285750">
              <a:buFont typeface="Arial" panose="020B0604020202020204" pitchFamily="34" charset="0"/>
              <a:buChar char="•"/>
            </a:pPr>
            <a:r>
              <a:rPr lang="en-US" sz="3200" dirty="0" smtClean="0"/>
              <a:t>Must be able to distill down to </a:t>
            </a:r>
            <a:r>
              <a:rPr lang="en-US" sz="3200" dirty="0" err="1" smtClean="0"/>
              <a:t>soundbytes</a:t>
            </a:r>
            <a:r>
              <a:rPr lang="en-US" sz="3200" dirty="0" smtClean="0"/>
              <a:t> – both for impact and because of time limits. You cannot waffle on scientific minutiae</a:t>
            </a:r>
          </a:p>
          <a:p>
            <a:pPr marL="285750" indent="-285750">
              <a:buFont typeface="Arial" panose="020B0604020202020204" pitchFamily="34" charset="0"/>
              <a:buChar char="•"/>
            </a:pPr>
            <a:r>
              <a:rPr lang="en-US" sz="3200" dirty="0" smtClean="0"/>
              <a:t>Many politicians care deeply about the issues they address there, but they are also concerned about local constituents and re-election</a:t>
            </a:r>
          </a:p>
          <a:p>
            <a:r>
              <a:rPr lang="en-US" dirty="0" smtClean="0">
                <a:hlinkClick r:id="rId2"/>
              </a:rPr>
              <a:t>http</a:t>
            </a:r>
            <a:r>
              <a:rPr lang="en-US" dirty="0">
                <a:hlinkClick r:id="rId2"/>
              </a:rPr>
              <a:t>://www.c-span.org/video/?311617-1/veterans-admin-officials-questioned-mental-health-policies&amp;desktop</a:t>
            </a:r>
            <a:r>
              <a:rPr lang="en-US" dirty="0" smtClean="0"/>
              <a:t>=</a:t>
            </a:r>
          </a:p>
          <a:p>
            <a:r>
              <a:rPr lang="en-US" dirty="0" smtClean="0"/>
              <a:t>Blumenthal question: 2:16:00-2:19:13</a:t>
            </a:r>
            <a:endParaRPr lang="en-US" dirty="0"/>
          </a:p>
        </p:txBody>
      </p:sp>
      <p:sp>
        <p:nvSpPr>
          <p:cNvPr id="3" name="Title 2"/>
          <p:cNvSpPr>
            <a:spLocks noGrp="1"/>
          </p:cNvSpPr>
          <p:nvPr>
            <p:ph type="title"/>
          </p:nvPr>
        </p:nvSpPr>
        <p:spPr/>
        <p:txBody>
          <a:bodyPr/>
          <a:lstStyle/>
          <a:p>
            <a:r>
              <a:rPr lang="en-US" dirty="0" smtClean="0">
                <a:solidFill>
                  <a:srgbClr val="00B0F0"/>
                </a:solidFill>
              </a:rPr>
              <a:t>Speaking to Congress</a:t>
            </a:r>
            <a:endParaRPr lang="en-US" dirty="0">
              <a:solidFill>
                <a:srgbClr val="00B0F0"/>
              </a:solidFill>
            </a:endParaRPr>
          </a:p>
        </p:txBody>
      </p:sp>
    </p:spTree>
    <p:extLst>
      <p:ext uri="{BB962C8B-B14F-4D97-AF65-F5344CB8AC3E}">
        <p14:creationId xmlns:p14="http://schemas.microsoft.com/office/powerpoint/2010/main" val="31006979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pPr marL="285750" indent="-285750">
              <a:buFont typeface="Arial" panose="020B0604020202020204" pitchFamily="34" charset="0"/>
              <a:buChar char="•"/>
            </a:pPr>
            <a:r>
              <a:rPr lang="en-US" sz="3200" dirty="0" smtClean="0"/>
              <a:t>Whom would you like to influence?</a:t>
            </a:r>
          </a:p>
          <a:p>
            <a:pPr marL="285750" indent="-285750">
              <a:buFont typeface="Arial" panose="020B0604020202020204" pitchFamily="34" charset="0"/>
              <a:buChar char="•"/>
            </a:pPr>
            <a:r>
              <a:rPr lang="en-US" sz="3200" dirty="0" smtClean="0"/>
              <a:t>What is your message?</a:t>
            </a:r>
          </a:p>
          <a:p>
            <a:pPr marL="285750" indent="-285750">
              <a:buFont typeface="Arial" panose="020B0604020202020204" pitchFamily="34" charset="0"/>
              <a:buChar char="•"/>
            </a:pPr>
            <a:r>
              <a:rPr lang="en-US" sz="3200" dirty="0" smtClean="0"/>
              <a:t>What intentional language choices will you make?</a:t>
            </a:r>
          </a:p>
          <a:p>
            <a:pPr marL="285750" indent="-285750">
              <a:buFont typeface="Arial" panose="020B0604020202020204" pitchFamily="34" charset="0"/>
              <a:buChar char="•"/>
            </a:pPr>
            <a:r>
              <a:rPr lang="en-US" sz="3200" dirty="0" smtClean="0"/>
              <a:t>Before engaging, how can you take the perspective of the listener?</a:t>
            </a:r>
          </a:p>
          <a:p>
            <a:pPr marL="285750" indent="-285750">
              <a:buFont typeface="Arial" panose="020B0604020202020204" pitchFamily="34" charset="0"/>
              <a:buChar char="•"/>
            </a:pPr>
            <a:r>
              <a:rPr lang="en-US" sz="3200" dirty="0" smtClean="0"/>
              <a:t>Practice, practice, practice</a:t>
            </a:r>
          </a:p>
          <a:p>
            <a:pPr marL="285750" indent="-285750">
              <a:buFont typeface="Arial" panose="020B0604020202020204" pitchFamily="34" charset="0"/>
              <a:buChar char="•"/>
            </a:pPr>
            <a:r>
              <a:rPr lang="en-US" sz="3200" dirty="0" smtClean="0"/>
              <a:t>Are you ready to go change the world?</a:t>
            </a:r>
          </a:p>
          <a:p>
            <a:pPr marL="285750" indent="-285750">
              <a:buFont typeface="Arial" panose="020B0604020202020204" pitchFamily="34" charset="0"/>
              <a:buChar char="•"/>
            </a:pPr>
            <a:endParaRPr lang="en-US" sz="3200" dirty="0"/>
          </a:p>
        </p:txBody>
      </p:sp>
      <p:sp>
        <p:nvSpPr>
          <p:cNvPr id="3" name="Title 2"/>
          <p:cNvSpPr>
            <a:spLocks noGrp="1"/>
          </p:cNvSpPr>
          <p:nvPr>
            <p:ph type="title"/>
          </p:nvPr>
        </p:nvSpPr>
        <p:spPr>
          <a:xfrm>
            <a:off x="352426" y="228600"/>
            <a:ext cx="7953374" cy="1066800"/>
          </a:xfrm>
        </p:spPr>
        <p:txBody>
          <a:bodyPr>
            <a:normAutofit/>
          </a:bodyPr>
          <a:lstStyle/>
          <a:p>
            <a:r>
              <a:rPr lang="en-US" dirty="0" smtClean="0">
                <a:solidFill>
                  <a:srgbClr val="00B0F0"/>
                </a:solidFill>
              </a:rPr>
              <a:t>How to take this forward in your life?</a:t>
            </a:r>
            <a:endParaRPr lang="en-US" dirty="0">
              <a:solidFill>
                <a:srgbClr val="00B0F0"/>
              </a:solidFill>
            </a:endParaRPr>
          </a:p>
        </p:txBody>
      </p:sp>
    </p:spTree>
    <p:extLst>
      <p:ext uri="{BB962C8B-B14F-4D97-AF65-F5344CB8AC3E}">
        <p14:creationId xmlns:p14="http://schemas.microsoft.com/office/powerpoint/2010/main" val="4174608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463040"/>
            <a:ext cx="8105774" cy="5090160"/>
          </a:xfrm>
        </p:spPr>
        <p:txBody>
          <a:bodyPr>
            <a:normAutofit fontScale="92500" lnSpcReduction="10000"/>
          </a:bodyPr>
          <a:lstStyle/>
          <a:p>
            <a:r>
              <a:rPr lang="en-US" dirty="0"/>
              <a:t>Founded in 2005 (incorporated in 2006), the Association for Contextual Behavioral Science (ACBS) is dedicated to the advancement of functional contextual cognitive and behavioral science and practice so as </a:t>
            </a:r>
            <a:r>
              <a:rPr lang="en-US" u="heavy" dirty="0">
                <a:uFill>
                  <a:solidFill>
                    <a:srgbClr val="FFFF00"/>
                  </a:solidFill>
                </a:uFill>
              </a:rPr>
              <a:t>to alleviate human suffering</a:t>
            </a:r>
            <a:r>
              <a:rPr lang="en-US" dirty="0"/>
              <a:t> and </a:t>
            </a:r>
            <a:r>
              <a:rPr lang="en-US" u="heavy" dirty="0">
                <a:uFill>
                  <a:solidFill>
                    <a:srgbClr val="FFFF00"/>
                  </a:solidFill>
                </a:uFill>
              </a:rPr>
              <a:t>advance human well being</a:t>
            </a:r>
            <a:r>
              <a:rPr lang="en-US" dirty="0"/>
              <a:t>. This organization seeks:</a:t>
            </a:r>
          </a:p>
          <a:p>
            <a:r>
              <a:rPr lang="en-US" dirty="0"/>
              <a:t>The development of a coherent and progressive science of human action that is more adequate to the </a:t>
            </a:r>
            <a:r>
              <a:rPr lang="en-US" u="heavy" dirty="0">
                <a:uFill>
                  <a:solidFill>
                    <a:srgbClr val="FFFF00"/>
                  </a:solidFill>
                </a:uFill>
              </a:rPr>
              <a:t>challenges of the human condition</a:t>
            </a:r>
          </a:p>
          <a:p>
            <a:r>
              <a:rPr lang="en-US" dirty="0"/>
              <a:t>The development of useful basic principles, workable applied theories linked to these principles, effective applied technologies based on these theories, and </a:t>
            </a:r>
            <a:r>
              <a:rPr lang="en-US" u="heavy" dirty="0">
                <a:uFill>
                  <a:solidFill>
                    <a:srgbClr val="FFFF00"/>
                  </a:solidFill>
                </a:uFill>
              </a:rPr>
              <a:t>successful means of training and disseminating these developments</a:t>
            </a:r>
            <a:r>
              <a:rPr lang="en-US" dirty="0"/>
              <a:t>, guided by the best available scientific evidence</a:t>
            </a:r>
          </a:p>
          <a:p>
            <a:r>
              <a:rPr lang="en-US" dirty="0"/>
              <a:t>The development of a view of science that values a dynamic, ongoing interaction between its basic and applied elements, and </a:t>
            </a:r>
            <a:r>
              <a:rPr lang="en-US" u="heavy" dirty="0">
                <a:uFill>
                  <a:solidFill>
                    <a:srgbClr val="FFFF00"/>
                  </a:solidFill>
                </a:uFill>
              </a:rPr>
              <a:t>between practical application and empirical knowledge</a:t>
            </a:r>
          </a:p>
          <a:p>
            <a:r>
              <a:rPr lang="en-US" dirty="0"/>
              <a:t>Development of a </a:t>
            </a:r>
            <a:r>
              <a:rPr lang="en-US" u="heavy" dirty="0">
                <a:uFill>
                  <a:solidFill>
                    <a:srgbClr val="FFFF00"/>
                  </a:solidFill>
                </a:uFill>
              </a:rPr>
              <a:t>community</a:t>
            </a:r>
            <a:r>
              <a:rPr lang="en-US" dirty="0"/>
              <a:t> of scholars, researchers, educators, and practitioners who will work in a collegial, open, self-critical, non-discriminatory, and mutually supportive way that is effective in producing valued outcomes and in </a:t>
            </a:r>
            <a:r>
              <a:rPr lang="en-US" u="heavy" dirty="0">
                <a:uFill>
                  <a:solidFill>
                    <a:srgbClr val="FFFF00"/>
                  </a:solidFill>
                </a:uFill>
              </a:rPr>
              <a:t>exploring the additional implications of this work</a:t>
            </a:r>
            <a:r>
              <a:rPr lang="en-US" dirty="0"/>
              <a:t>, and that emphasizes open and low cost methods of connecting with this work so as to keep the focus on benefit to others.</a:t>
            </a:r>
          </a:p>
          <a:p>
            <a:endParaRPr lang="en-US" dirty="0"/>
          </a:p>
        </p:txBody>
      </p:sp>
      <p:sp>
        <p:nvSpPr>
          <p:cNvPr id="3" name="Title 2"/>
          <p:cNvSpPr>
            <a:spLocks noGrp="1"/>
          </p:cNvSpPr>
          <p:nvPr>
            <p:ph type="title"/>
          </p:nvPr>
        </p:nvSpPr>
        <p:spPr/>
        <p:txBody>
          <a:bodyPr/>
          <a:lstStyle/>
          <a:p>
            <a:r>
              <a:rPr lang="en-US" dirty="0" smtClean="0">
                <a:solidFill>
                  <a:srgbClr val="00B0F0"/>
                </a:solidFill>
              </a:rPr>
              <a:t>A very expansive mission! </a:t>
            </a:r>
            <a:endParaRPr lang="en-US" dirty="0">
              <a:solidFill>
                <a:srgbClr val="00B0F0"/>
              </a:solidFill>
            </a:endParaRPr>
          </a:p>
        </p:txBody>
      </p:sp>
    </p:spTree>
    <p:extLst>
      <p:ext uri="{BB962C8B-B14F-4D97-AF65-F5344CB8AC3E}">
        <p14:creationId xmlns:p14="http://schemas.microsoft.com/office/powerpoint/2010/main" val="34023394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609600" y="2209800"/>
            <a:ext cx="7680960" cy="3718560"/>
          </a:xfrm>
        </p:spPr>
        <p:txBody>
          <a:bodyPr>
            <a:normAutofit fontScale="92500" lnSpcReduction="10000"/>
          </a:bodyPr>
          <a:lstStyle/>
          <a:p>
            <a:pPr algn="ctr"/>
            <a:r>
              <a:rPr lang="en-US" sz="3600" b="1" dirty="0" smtClean="0"/>
              <a:t>Use of contextual </a:t>
            </a:r>
            <a:r>
              <a:rPr lang="en-US" sz="3600" b="1" dirty="0"/>
              <a:t>behavioral principles for large scale behavioral, social, </a:t>
            </a:r>
            <a:r>
              <a:rPr lang="en-US" sz="3600" b="1" dirty="0" smtClean="0"/>
              <a:t>and </a:t>
            </a:r>
            <a:r>
              <a:rPr lang="en-US" sz="3600" b="1" dirty="0"/>
              <a:t>policy </a:t>
            </a:r>
            <a:r>
              <a:rPr lang="en-US" sz="3600" b="1" dirty="0" smtClean="0"/>
              <a:t>change</a:t>
            </a:r>
          </a:p>
          <a:p>
            <a:pPr algn="ctr"/>
            <a:endParaRPr lang="en-US" sz="3600" b="1" dirty="0"/>
          </a:p>
          <a:p>
            <a:pPr algn="ctr"/>
            <a:r>
              <a:rPr lang="en-US" sz="3600" b="1" dirty="0" smtClean="0"/>
              <a:t>Because if we’re going to change the world, we need a concentrated effort on multiple levels</a:t>
            </a:r>
            <a:endParaRPr lang="en-US" sz="3600" b="1" dirty="0"/>
          </a:p>
        </p:txBody>
      </p:sp>
      <p:sp>
        <p:nvSpPr>
          <p:cNvPr id="3" name="Title 2"/>
          <p:cNvSpPr>
            <a:spLocks noGrp="1"/>
          </p:cNvSpPr>
          <p:nvPr>
            <p:ph type="title"/>
          </p:nvPr>
        </p:nvSpPr>
        <p:spPr/>
        <p:txBody>
          <a:bodyPr/>
          <a:lstStyle/>
          <a:p>
            <a:r>
              <a:rPr lang="en-US" dirty="0" smtClean="0">
                <a:solidFill>
                  <a:srgbClr val="00B0F0"/>
                </a:solidFill>
              </a:rPr>
              <a:t>This conference’s theme</a:t>
            </a:r>
            <a:endParaRPr lang="en-US" dirty="0">
              <a:solidFill>
                <a:srgbClr val="00B0F0"/>
              </a:solidFill>
            </a:endParaRPr>
          </a:p>
        </p:txBody>
      </p:sp>
    </p:spTree>
    <p:extLst>
      <p:ext uri="{BB962C8B-B14F-4D97-AF65-F5344CB8AC3E}">
        <p14:creationId xmlns:p14="http://schemas.microsoft.com/office/powerpoint/2010/main" val="3920557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pPr marL="285750" indent="-285750">
              <a:buFont typeface="Arial" panose="020B0604020202020204" pitchFamily="34" charset="0"/>
              <a:buChar char="•"/>
            </a:pPr>
            <a:r>
              <a:rPr lang="en-US" sz="4400" dirty="0" smtClean="0"/>
              <a:t>While we’re doing inspiring individual interventions, we also need to have a consistent, concerted effort to change organizations, communities, systems of care… and eventually culture</a:t>
            </a:r>
            <a:endParaRPr lang="en-US" sz="4400" dirty="0"/>
          </a:p>
        </p:txBody>
      </p:sp>
      <p:sp>
        <p:nvSpPr>
          <p:cNvPr id="3" name="Title 2"/>
          <p:cNvSpPr>
            <a:spLocks noGrp="1"/>
          </p:cNvSpPr>
          <p:nvPr>
            <p:ph type="title"/>
          </p:nvPr>
        </p:nvSpPr>
        <p:spPr/>
        <p:txBody>
          <a:bodyPr/>
          <a:lstStyle/>
          <a:p>
            <a:r>
              <a:rPr lang="en-US" dirty="0" smtClean="0">
                <a:solidFill>
                  <a:srgbClr val="00B0F0"/>
                </a:solidFill>
              </a:rPr>
              <a:t>Standard models are not enough!</a:t>
            </a:r>
            <a:endParaRPr lang="en-US" dirty="0">
              <a:solidFill>
                <a:srgbClr val="00B0F0"/>
              </a:solidFill>
            </a:endParaRPr>
          </a:p>
        </p:txBody>
      </p:sp>
    </p:spTree>
    <p:extLst>
      <p:ext uri="{BB962C8B-B14F-4D97-AF65-F5344CB8AC3E}">
        <p14:creationId xmlns:p14="http://schemas.microsoft.com/office/powerpoint/2010/main" val="2677974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62500" lnSpcReduction="20000"/>
          </a:bodyPr>
          <a:lstStyle/>
          <a:p>
            <a:pPr marL="457200" indent="-457200">
              <a:buFont typeface="Arial" panose="020B0604020202020204" pitchFamily="34" charset="0"/>
              <a:buChar char="•"/>
            </a:pPr>
            <a:r>
              <a:rPr lang="en-US" sz="3200" b="1" dirty="0" smtClean="0"/>
              <a:t>Functional </a:t>
            </a:r>
            <a:r>
              <a:rPr lang="en-US" sz="3200" b="1" dirty="0"/>
              <a:t>contextual approaches to large-scale changes </a:t>
            </a:r>
            <a:r>
              <a:rPr lang="en-US" sz="3200" dirty="0" smtClean="0"/>
              <a:t>(Bond)</a:t>
            </a:r>
          </a:p>
          <a:p>
            <a:pPr marL="457200" indent="-457200">
              <a:buFont typeface="Arial" panose="020B0604020202020204" pitchFamily="34" charset="0"/>
              <a:buChar char="•"/>
            </a:pPr>
            <a:r>
              <a:rPr lang="en-US" sz="3200" b="1" dirty="0"/>
              <a:t>Applying Network Science in Health Promotion and Disease Prevention: An Evolving Perspective </a:t>
            </a:r>
            <a:r>
              <a:rPr lang="en-US" sz="3200" dirty="0" smtClean="0"/>
              <a:t>(Green)</a:t>
            </a:r>
          </a:p>
          <a:p>
            <a:pPr marL="457200" indent="-457200">
              <a:buFont typeface="Arial" panose="020B0604020202020204" pitchFamily="34" charset="0"/>
              <a:buChar char="•"/>
            </a:pPr>
            <a:r>
              <a:rPr lang="en-US" sz="3200" b="1" dirty="0"/>
              <a:t>Technology-Based ACT Interventions to Support Large Scale Behavioral Change </a:t>
            </a:r>
            <a:r>
              <a:rPr lang="en-US" sz="3200" b="1" dirty="0" smtClean="0"/>
              <a:t>(</a:t>
            </a:r>
            <a:r>
              <a:rPr lang="en-US" sz="3200" dirty="0" smtClean="0"/>
              <a:t>Levin</a:t>
            </a:r>
            <a:r>
              <a:rPr lang="en-US" sz="3200" dirty="0"/>
              <a:t>, </a:t>
            </a:r>
            <a:r>
              <a:rPr lang="en-US" sz="3200" dirty="0" err="1"/>
              <a:t>Koerner</a:t>
            </a:r>
            <a:r>
              <a:rPr lang="en-US" sz="3200" dirty="0"/>
              <a:t>, Bricker, &amp; </a:t>
            </a:r>
            <a:r>
              <a:rPr lang="en-US" sz="3200" dirty="0" smtClean="0"/>
              <a:t>Herbert)</a:t>
            </a:r>
            <a:r>
              <a:rPr lang="en-US" sz="3200" dirty="0"/>
              <a:t>	</a:t>
            </a:r>
            <a:endParaRPr lang="en-US" sz="3200" dirty="0" smtClean="0"/>
          </a:p>
          <a:p>
            <a:pPr marL="457200" indent="-457200">
              <a:buFont typeface="Arial" panose="020B0604020202020204" pitchFamily="34" charset="0"/>
              <a:buChar char="•"/>
            </a:pPr>
            <a:r>
              <a:rPr lang="en-US" sz="3200" b="1" dirty="0"/>
              <a:t>The </a:t>
            </a:r>
            <a:r>
              <a:rPr lang="en-US" sz="3200" b="1" dirty="0" err="1"/>
              <a:t>Prosocial</a:t>
            </a:r>
            <a:r>
              <a:rPr lang="en-US" sz="3200" b="1" dirty="0"/>
              <a:t> Protocol: Training in How to Help Groups Implement the </a:t>
            </a:r>
            <a:r>
              <a:rPr lang="en-US" sz="3200" b="1" dirty="0" err="1"/>
              <a:t>Ostrom</a:t>
            </a:r>
            <a:r>
              <a:rPr lang="en-US" sz="3200" b="1" dirty="0"/>
              <a:t> Principles </a:t>
            </a:r>
            <a:r>
              <a:rPr lang="en-US" sz="3200" dirty="0"/>
              <a:t>(</a:t>
            </a:r>
            <a:r>
              <a:rPr lang="en-US" sz="3200" dirty="0" smtClean="0"/>
              <a:t>S</a:t>
            </a:r>
            <a:r>
              <a:rPr lang="en-US" sz="3200" dirty="0"/>
              <a:t>. </a:t>
            </a:r>
            <a:r>
              <a:rPr lang="en-US" sz="3200" dirty="0" smtClean="0"/>
              <a:t>Hayes, </a:t>
            </a:r>
            <a:r>
              <a:rPr lang="en-US" sz="3200" dirty="0"/>
              <a:t>D.S. Wilson, </a:t>
            </a:r>
            <a:r>
              <a:rPr lang="en-US" sz="3200" dirty="0" err="1"/>
              <a:t>Biglan</a:t>
            </a:r>
            <a:r>
              <a:rPr lang="en-US" sz="3200" dirty="0"/>
              <a:t>, </a:t>
            </a:r>
            <a:r>
              <a:rPr lang="en-US" sz="3200" dirty="0" err="1" smtClean="0"/>
              <a:t>Ciarrochi</a:t>
            </a:r>
            <a:r>
              <a:rPr lang="en-US" sz="3200" dirty="0" smtClean="0"/>
              <a:t>, </a:t>
            </a:r>
            <a:r>
              <a:rPr lang="en-US" sz="3200" dirty="0"/>
              <a:t>&amp; </a:t>
            </a:r>
            <a:r>
              <a:rPr lang="en-US" sz="3200" dirty="0" smtClean="0"/>
              <a:t>Polk)</a:t>
            </a:r>
          </a:p>
          <a:p>
            <a:pPr marL="457200" indent="-457200">
              <a:buFont typeface="Arial" panose="020B0604020202020204" pitchFamily="34" charset="0"/>
              <a:buChar char="•"/>
            </a:pPr>
            <a:r>
              <a:rPr lang="en-US" sz="3200" b="1" dirty="0"/>
              <a:t>Using Our Work to Create Social and Policy Change </a:t>
            </a:r>
            <a:r>
              <a:rPr lang="en-US" sz="3200" dirty="0" smtClean="0"/>
              <a:t>(Brownell)</a:t>
            </a:r>
          </a:p>
          <a:p>
            <a:pPr marL="457200" indent="-457200">
              <a:buFont typeface="Arial" panose="020B0604020202020204" pitchFamily="34" charset="0"/>
              <a:buChar char="•"/>
            </a:pPr>
            <a:r>
              <a:rPr lang="en-US" sz="3200" b="1" dirty="0"/>
              <a:t>Mindfulness and Behavior Change at Work </a:t>
            </a:r>
            <a:r>
              <a:rPr lang="en-US" sz="3200" dirty="0" smtClean="0"/>
              <a:t>(Atkins</a:t>
            </a:r>
            <a:r>
              <a:rPr lang="en-US" sz="3200" dirty="0"/>
              <a:t>, Styles, &amp; </a:t>
            </a:r>
            <a:r>
              <a:rPr lang="en-US" sz="3200" dirty="0" smtClean="0"/>
              <a:t>Szabo)</a:t>
            </a:r>
            <a:endParaRPr lang="en-US" sz="3200" dirty="0"/>
          </a:p>
          <a:p>
            <a:pPr marL="457200" indent="-457200">
              <a:buFont typeface="Arial" panose="020B0604020202020204" pitchFamily="34" charset="0"/>
              <a:buChar char="•"/>
            </a:pPr>
            <a:r>
              <a:rPr lang="en-US" sz="3200" b="1" dirty="0"/>
              <a:t>CBS at Work </a:t>
            </a:r>
            <a:r>
              <a:rPr lang="en-US" sz="3200" dirty="0" smtClean="0"/>
              <a:t>(McHugh</a:t>
            </a:r>
            <a:r>
              <a:rPr lang="en-US" sz="3200" dirty="0"/>
              <a:t>, D. Moran, Bond, &amp; </a:t>
            </a:r>
            <a:r>
              <a:rPr lang="en-US" sz="3200" dirty="0" smtClean="0"/>
              <a:t>Dowling) </a:t>
            </a:r>
            <a:r>
              <a:rPr lang="en-US" sz="3200" dirty="0"/>
              <a:t>	</a:t>
            </a:r>
          </a:p>
          <a:p>
            <a:pPr marL="457200" indent="-457200">
              <a:buFont typeface="Arial" panose="020B0604020202020204" pitchFamily="34" charset="0"/>
              <a:buChar char="•"/>
            </a:pPr>
            <a:r>
              <a:rPr lang="en-US" sz="3200" dirty="0" smtClean="0"/>
              <a:t>And many others!</a:t>
            </a:r>
            <a:endParaRPr lang="en-US" sz="3200" dirty="0"/>
          </a:p>
        </p:txBody>
      </p:sp>
      <p:sp>
        <p:nvSpPr>
          <p:cNvPr id="3" name="Title 2"/>
          <p:cNvSpPr>
            <a:spLocks noGrp="1"/>
          </p:cNvSpPr>
          <p:nvPr>
            <p:ph type="title"/>
          </p:nvPr>
        </p:nvSpPr>
        <p:spPr>
          <a:xfrm>
            <a:off x="352426" y="228600"/>
            <a:ext cx="8029574" cy="1066800"/>
          </a:xfrm>
        </p:spPr>
        <p:txBody>
          <a:bodyPr>
            <a:normAutofit fontScale="90000"/>
          </a:bodyPr>
          <a:lstStyle/>
          <a:p>
            <a:r>
              <a:rPr lang="en-US" dirty="0" smtClean="0">
                <a:solidFill>
                  <a:srgbClr val="00B0F0"/>
                </a:solidFill>
              </a:rPr>
              <a:t>Examples from this year’s conference</a:t>
            </a:r>
            <a:br>
              <a:rPr lang="en-US" dirty="0" smtClean="0">
                <a:solidFill>
                  <a:srgbClr val="00B0F0"/>
                </a:solidFill>
              </a:rPr>
            </a:br>
            <a:r>
              <a:rPr lang="en-US" dirty="0" smtClean="0">
                <a:solidFill>
                  <a:srgbClr val="00B0F0"/>
                </a:solidFill>
              </a:rPr>
              <a:t>(so exciting!)</a:t>
            </a:r>
            <a:endParaRPr lang="en-US" dirty="0">
              <a:solidFill>
                <a:srgbClr val="00B0F0"/>
              </a:solidFill>
            </a:endParaRPr>
          </a:p>
        </p:txBody>
      </p:sp>
    </p:spTree>
    <p:extLst>
      <p:ext uri="{BB962C8B-B14F-4D97-AF65-F5344CB8AC3E}">
        <p14:creationId xmlns:p14="http://schemas.microsoft.com/office/powerpoint/2010/main" val="21327243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92500" lnSpcReduction="20000"/>
          </a:bodyPr>
          <a:lstStyle/>
          <a:p>
            <a:r>
              <a:rPr lang="en-US" sz="3200" dirty="0" smtClean="0"/>
              <a:t>To talk to you from my empirically-informed, but mostly contingency-shaped experience about considerations for intentional, effective communications at the levels of: </a:t>
            </a:r>
          </a:p>
          <a:p>
            <a:pPr marL="285750" indent="-285750">
              <a:buFont typeface="Arial" panose="020B0604020202020204" pitchFamily="34" charset="0"/>
              <a:buChar char="•"/>
            </a:pPr>
            <a:r>
              <a:rPr lang="en-US" sz="3200" dirty="0"/>
              <a:t>T</a:t>
            </a:r>
            <a:r>
              <a:rPr lang="en-US" sz="3200" dirty="0" smtClean="0"/>
              <a:t>he individual in the public</a:t>
            </a:r>
          </a:p>
          <a:p>
            <a:pPr marL="285750" indent="-285750">
              <a:buFont typeface="Arial" panose="020B0604020202020204" pitchFamily="34" charset="0"/>
              <a:buChar char="•"/>
            </a:pPr>
            <a:r>
              <a:rPr lang="en-US" sz="3200" dirty="0" smtClean="0"/>
              <a:t>Media / popular press</a:t>
            </a:r>
          </a:p>
          <a:p>
            <a:pPr marL="285750" indent="-285750">
              <a:buFont typeface="Arial" panose="020B0604020202020204" pitchFamily="34" charset="0"/>
              <a:buChar char="•"/>
            </a:pPr>
            <a:r>
              <a:rPr lang="en-US" sz="3200" dirty="0" smtClean="0"/>
              <a:t>Senior leaders and policy makers</a:t>
            </a:r>
          </a:p>
          <a:p>
            <a:pPr marL="285750" indent="-285750">
              <a:buFont typeface="Arial" panose="020B0604020202020204" pitchFamily="34" charset="0"/>
              <a:buChar char="•"/>
            </a:pPr>
            <a:r>
              <a:rPr lang="en-US" sz="3200" dirty="0" smtClean="0"/>
              <a:t>Politicians and political institutions</a:t>
            </a:r>
          </a:p>
          <a:p>
            <a:pPr marL="285750" indent="-285750">
              <a:buFont typeface="Arial" panose="020B0604020202020204" pitchFamily="34" charset="0"/>
              <a:buChar char="•"/>
            </a:pPr>
            <a:r>
              <a:rPr lang="en-US" sz="3200" dirty="0" smtClean="0"/>
              <a:t>(Not going to focus on communication with clinicians and researchers)</a:t>
            </a:r>
            <a:endParaRPr lang="en-US" sz="3200" dirty="0"/>
          </a:p>
        </p:txBody>
      </p:sp>
      <p:sp>
        <p:nvSpPr>
          <p:cNvPr id="3" name="Title 2"/>
          <p:cNvSpPr>
            <a:spLocks noGrp="1"/>
          </p:cNvSpPr>
          <p:nvPr>
            <p:ph type="title"/>
          </p:nvPr>
        </p:nvSpPr>
        <p:spPr/>
        <p:txBody>
          <a:bodyPr/>
          <a:lstStyle/>
          <a:p>
            <a:r>
              <a:rPr lang="en-US" dirty="0" smtClean="0">
                <a:solidFill>
                  <a:srgbClr val="00B0F0"/>
                </a:solidFill>
              </a:rPr>
              <a:t>My goal for today….</a:t>
            </a:r>
            <a:endParaRPr lang="en-US" dirty="0">
              <a:solidFill>
                <a:srgbClr val="00B0F0"/>
              </a:solidFill>
            </a:endParaRPr>
          </a:p>
        </p:txBody>
      </p:sp>
    </p:spTree>
    <p:extLst>
      <p:ext uri="{BB962C8B-B14F-4D97-AF65-F5344CB8AC3E}">
        <p14:creationId xmlns:p14="http://schemas.microsoft.com/office/powerpoint/2010/main" val="33923701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295400"/>
            <a:ext cx="7680960" cy="4892040"/>
          </a:xfrm>
        </p:spPr>
        <p:txBody>
          <a:bodyPr>
            <a:normAutofit/>
          </a:bodyPr>
          <a:lstStyle/>
          <a:p>
            <a:r>
              <a:rPr lang="en-US" sz="3600" dirty="0" smtClean="0"/>
              <a:t>Contextual behavioral science gives us the most effective means to effect change at all of those levels, because of our unique understanding of the double edged sword of language.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solidFill>
                  <a:srgbClr val="00B0F0"/>
                </a:solidFill>
              </a:rPr>
              <a:t>My suggestion….</a:t>
            </a:r>
            <a:endParaRPr lang="en-US" dirty="0">
              <a:solidFill>
                <a:srgbClr val="00B0F0"/>
              </a:solidFill>
            </a:endParaRPr>
          </a:p>
        </p:txBody>
      </p:sp>
    </p:spTree>
    <p:extLst>
      <p:ext uri="{BB962C8B-B14F-4D97-AF65-F5344CB8AC3E}">
        <p14:creationId xmlns:p14="http://schemas.microsoft.com/office/powerpoint/2010/main" val="32801645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endParaRPr lang="en-US" sz="3600" dirty="0" smtClean="0"/>
          </a:p>
          <a:p>
            <a:r>
              <a:rPr lang="en-US" sz="3600" dirty="0" smtClean="0"/>
              <a:t>If you’re willing, take a moment, close your eyes, and think about someone you would like to influence…..</a:t>
            </a:r>
            <a:endParaRPr lang="en-US" sz="3600" dirty="0"/>
          </a:p>
        </p:txBody>
      </p:sp>
      <p:sp>
        <p:nvSpPr>
          <p:cNvPr id="3" name="Title 2"/>
          <p:cNvSpPr>
            <a:spLocks noGrp="1"/>
          </p:cNvSpPr>
          <p:nvPr>
            <p:ph type="title"/>
          </p:nvPr>
        </p:nvSpPr>
        <p:spPr/>
        <p:txBody>
          <a:bodyPr/>
          <a:lstStyle/>
          <a:p>
            <a:r>
              <a:rPr lang="en-US" dirty="0" smtClean="0">
                <a:solidFill>
                  <a:srgbClr val="00B0F0"/>
                </a:solidFill>
              </a:rPr>
              <a:t>A quick orienting moment</a:t>
            </a:r>
            <a:endParaRPr lang="en-US" dirty="0">
              <a:solidFill>
                <a:srgbClr val="00B0F0"/>
              </a:solidFill>
            </a:endParaRPr>
          </a:p>
        </p:txBody>
      </p:sp>
    </p:spTree>
    <p:extLst>
      <p:ext uri="{BB962C8B-B14F-4D97-AF65-F5344CB8AC3E}">
        <p14:creationId xmlns:p14="http://schemas.microsoft.com/office/powerpoint/2010/main" val="16884882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TC101790491[[fn=Mylar]]</Template>
  <TotalTime>16756</TotalTime>
  <Words>1370</Words>
  <Application>Microsoft Office PowerPoint</Application>
  <PresentationFormat>On-screen Show (4:3)</PresentationFormat>
  <Paragraphs>130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Mylar</vt:lpstr>
      <vt:lpstr>The intentional use of language to promote multi-level change</vt:lpstr>
      <vt:lpstr>Obligatory ACBS Mission Slide</vt:lpstr>
      <vt:lpstr>A very expansive mission! </vt:lpstr>
      <vt:lpstr>This conference’s theme</vt:lpstr>
      <vt:lpstr>Standard models are not enough!</vt:lpstr>
      <vt:lpstr>Examples from this year’s conference (so exciting!)</vt:lpstr>
      <vt:lpstr>My goal for today….</vt:lpstr>
      <vt:lpstr>My suggestion….</vt:lpstr>
      <vt:lpstr>A quick orienting moment</vt:lpstr>
      <vt:lpstr>Communicating with the Public</vt:lpstr>
      <vt:lpstr>Communicating with the Public</vt:lpstr>
      <vt:lpstr>Communicating with the Public:  The Power of the Messenger</vt:lpstr>
      <vt:lpstr>Communicating with the Public: Framing the Message</vt:lpstr>
      <vt:lpstr>Communicating Through the Media</vt:lpstr>
      <vt:lpstr>Communicating Through the Media</vt:lpstr>
      <vt:lpstr>Communicating Through the Media</vt:lpstr>
      <vt:lpstr>Communicating Through the Media</vt:lpstr>
      <vt:lpstr>Communicating Through the Media</vt:lpstr>
      <vt:lpstr>Communicating with Senior Leaders</vt:lpstr>
      <vt:lpstr>Communicating with Senior Leaders</vt:lpstr>
      <vt:lpstr>Communicating in Political Settings</vt:lpstr>
      <vt:lpstr>Speaking to Congress</vt:lpstr>
      <vt:lpstr>How to take this forward in your life?</vt:lpstr>
    </vt:vector>
  </TitlesOfParts>
  <Company>Booz Allen Hamilton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intentional use of language to promote multi-level change</dc:title>
  <dc:creator>Sonja V. Batten, Ph.D.</dc:creator>
  <cp:lastModifiedBy>Ashley</cp:lastModifiedBy>
  <cp:revision>43</cp:revision>
  <dcterms:created xsi:type="dcterms:W3CDTF">2014-06-09T14:21:03Z</dcterms:created>
  <dcterms:modified xsi:type="dcterms:W3CDTF">2014-06-24T19:11:38Z</dcterms:modified>
</cp:coreProperties>
</file>